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448" r:id="rId5"/>
    <p:sldId id="2462" r:id="rId6"/>
    <p:sldId id="259" r:id="rId7"/>
    <p:sldId id="2451" r:id="rId8"/>
    <p:sldId id="2432" r:id="rId9"/>
    <p:sldId id="2433" r:id="rId10"/>
    <p:sldId id="2450" r:id="rId11"/>
    <p:sldId id="260" r:id="rId12"/>
    <p:sldId id="2457" r:id="rId13"/>
    <p:sldId id="2453" r:id="rId14"/>
    <p:sldId id="262" r:id="rId15"/>
    <p:sldId id="2454" r:id="rId16"/>
    <p:sldId id="2456" r:id="rId17"/>
    <p:sldId id="2436" r:id="rId18"/>
    <p:sldId id="2464" r:id="rId19"/>
    <p:sldId id="2463" r:id="rId20"/>
    <p:sldId id="24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50" autoAdjust="0"/>
    <p:restoredTop sz="95033" autoAdjust="0"/>
  </p:normalViewPr>
  <p:slideViewPr>
    <p:cSldViewPr snapToGrid="0">
      <p:cViewPr varScale="1">
        <p:scale>
          <a:sx n="108" d="100"/>
          <a:sy n="108" d="100"/>
        </p:scale>
        <p:origin x="63" y="234"/>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12/19/2020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12/19/2020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dirty="0"/>
              <a:t>Programming with python</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lstStyle/>
          <a:p>
            <a:r>
              <a:rPr lang="en-US" dirty="0"/>
              <a:t>Kimberly </a:t>
            </a:r>
            <a:r>
              <a:rPr lang="en-US" dirty="0" err="1"/>
              <a:t>preece</a:t>
            </a:r>
            <a:endParaRPr lang="en-US" dirty="0"/>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594519" y="615461"/>
            <a:ext cx="11002961" cy="557784"/>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 Extraction </a:t>
            </a:r>
          </a:p>
        </p:txBody>
      </p:sp>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10</a:t>
            </a:fld>
            <a:endParaRPr lang="en-US" dirty="0"/>
          </a:p>
        </p:txBody>
      </p:sp>
      <p:pic>
        <p:nvPicPr>
          <p:cNvPr id="5" name="Picture 4">
            <a:extLst>
              <a:ext uri="{FF2B5EF4-FFF2-40B4-BE49-F238E27FC236}">
                <a16:creationId xmlns:a16="http://schemas.microsoft.com/office/drawing/2014/main" id="{962FE365-E896-420E-922C-10B3AD3C2530}"/>
              </a:ext>
            </a:extLst>
          </p:cNvPr>
          <p:cNvPicPr>
            <a:picLocks noChangeAspect="1"/>
          </p:cNvPicPr>
          <p:nvPr/>
        </p:nvPicPr>
        <p:blipFill>
          <a:blip r:embed="rId2"/>
          <a:stretch>
            <a:fillRect/>
          </a:stretch>
        </p:blipFill>
        <p:spPr>
          <a:xfrm>
            <a:off x="594519" y="1386191"/>
            <a:ext cx="6744050" cy="5239401"/>
          </a:xfrm>
          <a:prstGeom prst="rect">
            <a:avLst/>
          </a:prstGeom>
        </p:spPr>
      </p:pic>
      <p:sp>
        <p:nvSpPr>
          <p:cNvPr id="8" name="TextBox 7">
            <a:extLst>
              <a:ext uri="{FF2B5EF4-FFF2-40B4-BE49-F238E27FC236}">
                <a16:creationId xmlns:a16="http://schemas.microsoft.com/office/drawing/2014/main" id="{7196F0E5-48DE-4D84-B118-3B4335E228BC}"/>
              </a:ext>
            </a:extLst>
          </p:cNvPr>
          <p:cNvSpPr txBox="1"/>
          <p:nvPr/>
        </p:nvSpPr>
        <p:spPr>
          <a:xfrm>
            <a:off x="8304696" y="2136338"/>
            <a:ext cx="2416313" cy="2585323"/>
          </a:xfrm>
          <a:prstGeom prst="rect">
            <a:avLst/>
          </a:prstGeom>
          <a:noFill/>
        </p:spPr>
        <p:txBody>
          <a:bodyPr wrap="square" rtlCol="0">
            <a:spAutoFit/>
          </a:bodyPr>
          <a:lstStyle/>
          <a:p>
            <a:r>
              <a:rPr lang="en-US" dirty="0">
                <a:solidFill>
                  <a:schemeClr val="bg1"/>
                </a:solidFill>
              </a:rPr>
              <a:t>This python code shows us that we have pulled our data from the </a:t>
            </a:r>
            <a:r>
              <a:rPr lang="en-US" dirty="0" err="1">
                <a:solidFill>
                  <a:schemeClr val="bg1"/>
                </a:solidFill>
              </a:rPr>
              <a:t>weather.db</a:t>
            </a:r>
            <a:r>
              <a:rPr lang="en-US" dirty="0">
                <a:solidFill>
                  <a:schemeClr val="bg1"/>
                </a:solidFill>
              </a:rPr>
              <a:t> and made an output to formatdata2.csv file while executing SQL commands to pull specific data.</a:t>
            </a:r>
          </a:p>
        </p:txBody>
      </p:sp>
    </p:spTree>
    <p:extLst>
      <p:ext uri="{BB962C8B-B14F-4D97-AF65-F5344CB8AC3E}">
        <p14:creationId xmlns:p14="http://schemas.microsoft.com/office/powerpoint/2010/main" val="2129108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8E69FE38-B9E0-4441-8A00-92DDB88DF02C}"/>
              </a:ext>
            </a:extLst>
          </p:cNvPr>
          <p:cNvSpPr>
            <a:spLocks noGrp="1"/>
          </p:cNvSpPr>
          <p:nvPr>
            <p:ph type="sldNum" sz="quarter" idx="12"/>
          </p:nvPr>
        </p:nvSpPr>
        <p:spPr/>
        <p:txBody>
          <a:bodyPr/>
          <a:lstStyle/>
          <a:p>
            <a:fld id="{8C2E478F-E849-4A8C-AF1F-CBCC78A7CBFA}" type="slidenum">
              <a:rPr lang="en-US" smtClean="0"/>
              <a:t>11</a:t>
            </a:fld>
            <a:endParaRPr lang="en-US" dirty="0"/>
          </a:p>
        </p:txBody>
      </p:sp>
      <p:pic>
        <p:nvPicPr>
          <p:cNvPr id="22" name="Picture 21">
            <a:extLst>
              <a:ext uri="{FF2B5EF4-FFF2-40B4-BE49-F238E27FC236}">
                <a16:creationId xmlns:a16="http://schemas.microsoft.com/office/drawing/2014/main" id="{DD414D65-3899-4E3F-AD6F-8A160BFD23D2}"/>
              </a:ext>
            </a:extLst>
          </p:cNvPr>
          <p:cNvPicPr>
            <a:picLocks noChangeAspect="1"/>
          </p:cNvPicPr>
          <p:nvPr/>
        </p:nvPicPr>
        <p:blipFill>
          <a:blip r:embed="rId2"/>
          <a:stretch>
            <a:fillRect/>
          </a:stretch>
        </p:blipFill>
        <p:spPr>
          <a:xfrm>
            <a:off x="1246970" y="1614103"/>
            <a:ext cx="2944623" cy="4567823"/>
          </a:xfrm>
          <a:prstGeom prst="rect">
            <a:avLst/>
          </a:prstGeom>
        </p:spPr>
      </p:pic>
      <p:pic>
        <p:nvPicPr>
          <p:cNvPr id="23" name="Picture 22">
            <a:extLst>
              <a:ext uri="{FF2B5EF4-FFF2-40B4-BE49-F238E27FC236}">
                <a16:creationId xmlns:a16="http://schemas.microsoft.com/office/drawing/2014/main" id="{24184708-A170-4C48-94F4-BE26862C0C6D}"/>
              </a:ext>
            </a:extLst>
          </p:cNvPr>
          <p:cNvPicPr>
            <a:picLocks noChangeAspect="1"/>
          </p:cNvPicPr>
          <p:nvPr/>
        </p:nvPicPr>
        <p:blipFill>
          <a:blip r:embed="rId3"/>
          <a:stretch>
            <a:fillRect/>
          </a:stretch>
        </p:blipFill>
        <p:spPr>
          <a:xfrm>
            <a:off x="4650958" y="1614104"/>
            <a:ext cx="6761000" cy="4567823"/>
          </a:xfrm>
          <a:prstGeom prst="rect">
            <a:avLst/>
          </a:prstGeom>
        </p:spPr>
      </p:pic>
      <p:sp>
        <p:nvSpPr>
          <p:cNvPr id="29" name="Rectangle 28">
            <a:extLst>
              <a:ext uri="{FF2B5EF4-FFF2-40B4-BE49-F238E27FC236}">
                <a16:creationId xmlns:a16="http://schemas.microsoft.com/office/drawing/2014/main" id="{2C79528F-3E6A-4E01-B8B3-F80762AC8670}"/>
              </a:ext>
              <a:ext uri="{C183D7F6-B498-43B3-948B-1728B52AA6E4}">
                <adec:decorative xmlns:adec="http://schemas.microsoft.com/office/drawing/2017/decorative" val="1"/>
              </a:ext>
            </a:extLst>
          </p:cNvPr>
          <p:cNvSpPr/>
          <p:nvPr/>
        </p:nvSpPr>
        <p:spPr>
          <a:xfrm>
            <a:off x="594519" y="615461"/>
            <a:ext cx="11002961" cy="557784"/>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Extracted data shown in Excel then used to created a simple chart showing fluctuation in Temperature and Humidity.</a:t>
            </a:r>
          </a:p>
        </p:txBody>
      </p:sp>
    </p:spTree>
    <p:extLst>
      <p:ext uri="{BB962C8B-B14F-4D97-AF65-F5344CB8AC3E}">
        <p14:creationId xmlns:p14="http://schemas.microsoft.com/office/powerpoint/2010/main" val="1619265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27B9B9E1-D2EC-4B8B-BC3C-67231FDDCC79}"/>
              </a:ext>
            </a:extLst>
          </p:cNvPr>
          <p:cNvSpPr>
            <a:spLocks noGrp="1"/>
          </p:cNvSpPr>
          <p:nvPr>
            <p:ph type="sldNum" sz="quarter" idx="16"/>
          </p:nvPr>
        </p:nvSpPr>
        <p:spPr/>
        <p:txBody>
          <a:bodyPr/>
          <a:lstStyle/>
          <a:p>
            <a:fld id="{8C2E478F-E849-4A8C-AF1F-CBCC78A7CBFA}" type="slidenum">
              <a:rPr lang="en-US" smtClean="0"/>
              <a:t>12</a:t>
            </a:fld>
            <a:endParaRPr lang="en-US" dirty="0"/>
          </a:p>
        </p:txBody>
      </p:sp>
      <p:sp>
        <p:nvSpPr>
          <p:cNvPr id="20" name="Rectangle 19">
            <a:extLst>
              <a:ext uri="{FF2B5EF4-FFF2-40B4-BE49-F238E27FC236}">
                <a16:creationId xmlns:a16="http://schemas.microsoft.com/office/drawing/2014/main" id="{339EE776-A8C3-48C6-9A3B-2EE0422D5EA1}"/>
              </a:ext>
              <a:ext uri="{C183D7F6-B498-43B3-948B-1728B52AA6E4}">
                <adec:decorative xmlns:adec="http://schemas.microsoft.com/office/drawing/2017/decorative" val="1"/>
              </a:ext>
            </a:extLst>
          </p:cNvPr>
          <p:cNvSpPr/>
          <p:nvPr/>
        </p:nvSpPr>
        <p:spPr>
          <a:xfrm>
            <a:off x="594516" y="250674"/>
            <a:ext cx="11002961" cy="557784"/>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WEEK SIX- Developing Graphic Models and Interpreting Results.</a:t>
            </a:r>
          </a:p>
        </p:txBody>
      </p:sp>
      <p:pic>
        <p:nvPicPr>
          <p:cNvPr id="18" name="Picture 17">
            <a:extLst>
              <a:ext uri="{FF2B5EF4-FFF2-40B4-BE49-F238E27FC236}">
                <a16:creationId xmlns:a16="http://schemas.microsoft.com/office/drawing/2014/main" id="{EED97B0C-8651-4C32-8129-7FF7B6A3C5C3}"/>
              </a:ext>
            </a:extLst>
          </p:cNvPr>
          <p:cNvPicPr>
            <a:picLocks noChangeAspect="1"/>
          </p:cNvPicPr>
          <p:nvPr/>
        </p:nvPicPr>
        <p:blipFill>
          <a:blip r:embed="rId2"/>
          <a:stretch>
            <a:fillRect/>
          </a:stretch>
        </p:blipFill>
        <p:spPr>
          <a:xfrm>
            <a:off x="277243" y="974534"/>
            <a:ext cx="6329205" cy="3865199"/>
          </a:xfrm>
          <a:prstGeom prst="rect">
            <a:avLst/>
          </a:prstGeom>
        </p:spPr>
      </p:pic>
      <p:sp>
        <p:nvSpPr>
          <p:cNvPr id="22" name="TextBox 21">
            <a:extLst>
              <a:ext uri="{FF2B5EF4-FFF2-40B4-BE49-F238E27FC236}">
                <a16:creationId xmlns:a16="http://schemas.microsoft.com/office/drawing/2014/main" id="{41EB9ADF-CC60-43FC-A053-05FD55C1F27E}"/>
              </a:ext>
            </a:extLst>
          </p:cNvPr>
          <p:cNvSpPr txBox="1"/>
          <p:nvPr/>
        </p:nvSpPr>
        <p:spPr>
          <a:xfrm>
            <a:off x="6802146" y="1300160"/>
            <a:ext cx="4969097" cy="923330"/>
          </a:xfrm>
          <a:prstGeom prst="rect">
            <a:avLst/>
          </a:prstGeom>
          <a:noFill/>
        </p:spPr>
        <p:txBody>
          <a:bodyPr wrap="square" rtlCol="0">
            <a:spAutoFit/>
          </a:bodyPr>
          <a:lstStyle/>
          <a:p>
            <a:r>
              <a:rPr lang="en-US" dirty="0">
                <a:solidFill>
                  <a:schemeClr val="bg1"/>
                </a:solidFill>
              </a:rPr>
              <a:t>Here we use Spyder to pull data from the formatdata2.csv file to create plots with in our Spyder program. </a:t>
            </a:r>
          </a:p>
        </p:txBody>
      </p:sp>
      <p:pic>
        <p:nvPicPr>
          <p:cNvPr id="23" name="Picture 22">
            <a:extLst>
              <a:ext uri="{FF2B5EF4-FFF2-40B4-BE49-F238E27FC236}">
                <a16:creationId xmlns:a16="http://schemas.microsoft.com/office/drawing/2014/main" id="{25A8AB63-E6A4-49D4-8780-862A6AD9F557}"/>
              </a:ext>
            </a:extLst>
          </p:cNvPr>
          <p:cNvPicPr>
            <a:picLocks noChangeAspect="1"/>
          </p:cNvPicPr>
          <p:nvPr/>
        </p:nvPicPr>
        <p:blipFill>
          <a:blip r:embed="rId3"/>
          <a:stretch>
            <a:fillRect/>
          </a:stretch>
        </p:blipFill>
        <p:spPr>
          <a:xfrm>
            <a:off x="6606448" y="2658008"/>
            <a:ext cx="5499624" cy="3865199"/>
          </a:xfrm>
          <a:prstGeom prst="rect">
            <a:avLst/>
          </a:prstGeom>
        </p:spPr>
      </p:pic>
      <p:sp>
        <p:nvSpPr>
          <p:cNvPr id="24" name="TextBox 23">
            <a:extLst>
              <a:ext uri="{FF2B5EF4-FFF2-40B4-BE49-F238E27FC236}">
                <a16:creationId xmlns:a16="http://schemas.microsoft.com/office/drawing/2014/main" id="{1B9CC087-1F5F-4C9A-BA2F-8D22BC74727C}"/>
              </a:ext>
            </a:extLst>
          </p:cNvPr>
          <p:cNvSpPr txBox="1"/>
          <p:nvPr/>
        </p:nvSpPr>
        <p:spPr>
          <a:xfrm>
            <a:off x="736648" y="5237135"/>
            <a:ext cx="5359348" cy="646331"/>
          </a:xfrm>
          <a:prstGeom prst="rect">
            <a:avLst/>
          </a:prstGeom>
          <a:noFill/>
        </p:spPr>
        <p:txBody>
          <a:bodyPr wrap="square" rtlCol="0">
            <a:spAutoFit/>
          </a:bodyPr>
          <a:lstStyle/>
          <a:p>
            <a:r>
              <a:rPr lang="en-US" dirty="0">
                <a:solidFill>
                  <a:schemeClr val="bg1"/>
                </a:solidFill>
              </a:rPr>
              <a:t>We create two different types of plots while exploring the differences in code structure.  </a:t>
            </a:r>
          </a:p>
        </p:txBody>
      </p:sp>
    </p:spTree>
    <p:extLst>
      <p:ext uri="{BB962C8B-B14F-4D97-AF65-F5344CB8AC3E}">
        <p14:creationId xmlns:p14="http://schemas.microsoft.com/office/powerpoint/2010/main" val="714960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13</a:t>
            </a:fld>
            <a:endParaRPr lang="en-US" dirty="0"/>
          </a:p>
        </p:txBody>
      </p:sp>
      <p:pic>
        <p:nvPicPr>
          <p:cNvPr id="5" name="Picture 4">
            <a:extLst>
              <a:ext uri="{FF2B5EF4-FFF2-40B4-BE49-F238E27FC236}">
                <a16:creationId xmlns:a16="http://schemas.microsoft.com/office/drawing/2014/main" id="{2AB0BC1C-4F69-46E9-BBF9-56892918F8A2}"/>
              </a:ext>
            </a:extLst>
          </p:cNvPr>
          <p:cNvPicPr>
            <a:picLocks noChangeAspect="1"/>
          </p:cNvPicPr>
          <p:nvPr/>
        </p:nvPicPr>
        <p:blipFill>
          <a:blip r:embed="rId3"/>
          <a:stretch>
            <a:fillRect/>
          </a:stretch>
        </p:blipFill>
        <p:spPr>
          <a:xfrm>
            <a:off x="291878" y="971065"/>
            <a:ext cx="5627096" cy="5322269"/>
          </a:xfrm>
          <a:prstGeom prst="rect">
            <a:avLst/>
          </a:prstGeom>
        </p:spPr>
      </p:pic>
      <p:sp>
        <p:nvSpPr>
          <p:cNvPr id="11" name="Rectangle 10">
            <a:extLst>
              <a:ext uri="{FF2B5EF4-FFF2-40B4-BE49-F238E27FC236}">
                <a16:creationId xmlns:a16="http://schemas.microsoft.com/office/drawing/2014/main" id="{F2207972-ED98-494A-83CE-A44A8C78517B}"/>
              </a:ext>
              <a:ext uri="{C183D7F6-B498-43B3-948B-1728B52AA6E4}">
                <adec:decorative xmlns:adec="http://schemas.microsoft.com/office/drawing/2017/decorative" val="1"/>
              </a:ext>
            </a:extLst>
          </p:cNvPr>
          <p:cNvSpPr/>
          <p:nvPr/>
        </p:nvSpPr>
        <p:spPr>
          <a:xfrm>
            <a:off x="594516" y="250674"/>
            <a:ext cx="11002961" cy="557784"/>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Analysis- Self Challenge</a:t>
            </a:r>
          </a:p>
        </p:txBody>
      </p:sp>
      <p:sp>
        <p:nvSpPr>
          <p:cNvPr id="9" name="TextBox 8">
            <a:extLst>
              <a:ext uri="{FF2B5EF4-FFF2-40B4-BE49-F238E27FC236}">
                <a16:creationId xmlns:a16="http://schemas.microsoft.com/office/drawing/2014/main" id="{C241D64C-14FD-442A-9971-7341060DECC1}"/>
              </a:ext>
            </a:extLst>
          </p:cNvPr>
          <p:cNvSpPr txBox="1"/>
          <p:nvPr/>
        </p:nvSpPr>
        <p:spPr>
          <a:xfrm>
            <a:off x="6484731" y="1011583"/>
            <a:ext cx="5172765" cy="646331"/>
          </a:xfrm>
          <a:prstGeom prst="rect">
            <a:avLst/>
          </a:prstGeom>
          <a:noFill/>
        </p:spPr>
        <p:txBody>
          <a:bodyPr wrap="square" rtlCol="0">
            <a:spAutoFit/>
          </a:bodyPr>
          <a:lstStyle/>
          <a:p>
            <a:r>
              <a:rPr lang="en-US" dirty="0">
                <a:solidFill>
                  <a:schemeClr val="bg1"/>
                </a:solidFill>
              </a:rPr>
              <a:t>Create a question and develop a chart that answers that question.  </a:t>
            </a:r>
          </a:p>
        </p:txBody>
      </p:sp>
      <p:sp>
        <p:nvSpPr>
          <p:cNvPr id="13" name="Text Placeholder 6">
            <a:extLst>
              <a:ext uri="{FF2B5EF4-FFF2-40B4-BE49-F238E27FC236}">
                <a16:creationId xmlns:a16="http://schemas.microsoft.com/office/drawing/2014/main" id="{DB3858CD-01DE-4305-8399-B1C2927D5526}"/>
              </a:ext>
            </a:extLst>
          </p:cNvPr>
          <p:cNvSpPr txBox="1">
            <a:spLocks/>
          </p:cNvSpPr>
          <p:nvPr/>
        </p:nvSpPr>
        <p:spPr>
          <a:xfrm>
            <a:off x="6175514" y="1824383"/>
            <a:ext cx="5888382" cy="4022034"/>
          </a:xfrm>
          <a:prstGeom prst="rect">
            <a:avLst/>
          </a:prstGeom>
        </p:spPr>
        <p:txBody>
          <a:bodyPr vert="horz" lIns="91440" tIns="45720" rIns="91440" bIns="45720" rtlCol="0" anchor="ctr">
            <a:normAutofit fontScale="250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0">
              <a:buNone/>
            </a:pPr>
            <a:endParaRPr lang="en-US" sz="1500" dirty="0"/>
          </a:p>
          <a:p>
            <a:pPr marL="285750"/>
            <a:endParaRPr lang="en-US" sz="1500" dirty="0"/>
          </a:p>
          <a:p>
            <a:pPr marL="285750"/>
            <a:endParaRPr lang="en-US" sz="1500" dirty="0"/>
          </a:p>
          <a:p>
            <a:pPr marL="285750"/>
            <a:r>
              <a:rPr lang="en-US" sz="7200" dirty="0"/>
              <a:t> </a:t>
            </a:r>
            <a:r>
              <a:rPr lang="en-US" sz="7200" dirty="0">
                <a:solidFill>
                  <a:schemeClr val="accent1"/>
                </a:solidFill>
              </a:rPr>
              <a:t>Question</a:t>
            </a:r>
            <a:r>
              <a:rPr lang="en-US" sz="7200" dirty="0"/>
              <a:t>: </a:t>
            </a:r>
            <a:r>
              <a:rPr lang="en-US" sz="7200" dirty="0">
                <a:solidFill>
                  <a:schemeClr val="bg1"/>
                </a:solidFill>
              </a:rPr>
              <a:t>As the weather continues to get colder with the humidity levels increase or decrease over the next week?</a:t>
            </a:r>
          </a:p>
          <a:p>
            <a:pPr marL="285750"/>
            <a:r>
              <a:rPr lang="en-US" sz="7200" dirty="0">
                <a:solidFill>
                  <a:schemeClr val="accent1"/>
                </a:solidFill>
              </a:rPr>
              <a:t>Answer supported by Chart</a:t>
            </a:r>
            <a:r>
              <a:rPr lang="en-US" sz="7200" dirty="0">
                <a:solidFill>
                  <a:schemeClr val="bg1"/>
                </a:solidFill>
              </a:rPr>
              <a:t>: This chart shows the humidity levels have varying points of increase in severity and clustered  times.  I think it shows that as we move into the colder months in the weeks ahead we should expect the humidity levels to increase in both the length and severity. </a:t>
            </a:r>
          </a:p>
          <a:p>
            <a:pPr marL="285750"/>
            <a:endParaRPr lang="en-US" sz="1500" dirty="0"/>
          </a:p>
          <a:p>
            <a:pPr marL="285750"/>
            <a:endParaRPr lang="en-US" sz="1500" dirty="0"/>
          </a:p>
          <a:p>
            <a:endParaRPr lang="en-US" sz="1500" dirty="0"/>
          </a:p>
          <a:p>
            <a:endParaRPr lang="en-US" sz="1500" dirty="0"/>
          </a:p>
        </p:txBody>
      </p:sp>
    </p:spTree>
    <p:extLst>
      <p:ext uri="{BB962C8B-B14F-4D97-AF65-F5344CB8AC3E}">
        <p14:creationId xmlns:p14="http://schemas.microsoft.com/office/powerpoint/2010/main" val="3516891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0" y="-2667000"/>
            <a:ext cx="6858000" cy="12192000"/>
          </a:xfrm>
          <a:prstGeom prst="rect">
            <a:avLst/>
          </a:prstGeom>
          <a:noFill/>
        </p:spPr>
      </p:pic>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3671369" y="981226"/>
            <a:ext cx="5167313" cy="518795"/>
          </a:xfrm>
        </p:spPr>
        <p:txBody>
          <a:bodyPr/>
          <a:lstStyle/>
          <a:p>
            <a:r>
              <a:rPr lang="en-US" dirty="0"/>
              <a:t>Prediction</a:t>
            </a:r>
          </a:p>
        </p:txBody>
      </p:sp>
      <p:sp>
        <p:nvSpPr>
          <p:cNvPr id="21" name="Text Placeholder 6">
            <a:extLst>
              <a:ext uri="{FF2B5EF4-FFF2-40B4-BE49-F238E27FC236}">
                <a16:creationId xmlns:a16="http://schemas.microsoft.com/office/drawing/2014/main" id="{A587B694-BC85-4CC1-935A-CDF3D4A6C153}"/>
              </a:ext>
            </a:extLst>
          </p:cNvPr>
          <p:cNvSpPr txBox="1">
            <a:spLocks/>
          </p:cNvSpPr>
          <p:nvPr/>
        </p:nvSpPr>
        <p:spPr>
          <a:xfrm>
            <a:off x="1861256" y="2207592"/>
            <a:ext cx="8787538" cy="3811588"/>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dirty="0"/>
              <a:t>Develop a prediction based on the data. What variations in temperature and humidity do you expect over the next few hours or days? How would humidity change if temperature goes up or down?</a:t>
            </a:r>
          </a:p>
          <a:p>
            <a:r>
              <a:rPr lang="en-US" sz="1800" dirty="0"/>
              <a:t>Based on all three charts provided we can expect that temperatures will continue to fluctuate in the next coming days and the humidity levels will continue to cluster together in variances. Colder temperature and higher humidity in my area would lead to snow fall. This will be an interesting experiment to see if snow does fall in the next week or so as we typically do not receive snow until January or February.</a:t>
            </a:r>
          </a:p>
        </p:txBody>
      </p:sp>
    </p:spTree>
    <p:extLst>
      <p:ext uri="{BB962C8B-B14F-4D97-AF65-F5344CB8AC3E}">
        <p14:creationId xmlns:p14="http://schemas.microsoft.com/office/powerpoint/2010/main" val="927727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096991-8D91-4817-8449-1537E522A7B7}"/>
              </a:ext>
            </a:extLst>
          </p:cNvPr>
          <p:cNvSpPr>
            <a:spLocks noGrp="1"/>
          </p:cNvSpPr>
          <p:nvPr>
            <p:ph type="body" idx="1"/>
          </p:nvPr>
        </p:nvSpPr>
        <p:spPr>
          <a:xfrm>
            <a:off x="4038600" y="966910"/>
            <a:ext cx="4114800" cy="518795"/>
          </a:xfrm>
        </p:spPr>
        <p:txBody>
          <a:bodyPr/>
          <a:lstStyle/>
          <a:p>
            <a:r>
              <a:rPr lang="en-US" dirty="0"/>
              <a:t>Conclusion</a:t>
            </a:r>
          </a:p>
        </p:txBody>
      </p:sp>
      <p:sp>
        <p:nvSpPr>
          <p:cNvPr id="6" name="TextBox 5">
            <a:extLst>
              <a:ext uri="{FF2B5EF4-FFF2-40B4-BE49-F238E27FC236}">
                <a16:creationId xmlns:a16="http://schemas.microsoft.com/office/drawing/2014/main" id="{62BA3DC1-8586-4D65-B306-BC005D2815D0}"/>
              </a:ext>
            </a:extLst>
          </p:cNvPr>
          <p:cNvSpPr txBox="1"/>
          <p:nvPr/>
        </p:nvSpPr>
        <p:spPr>
          <a:xfrm>
            <a:off x="3083339" y="2288208"/>
            <a:ext cx="6025322" cy="1477328"/>
          </a:xfrm>
          <a:prstGeom prst="rect">
            <a:avLst/>
          </a:prstGeom>
          <a:noFill/>
        </p:spPr>
        <p:txBody>
          <a:bodyPr wrap="square" rtlCol="0">
            <a:spAutoFit/>
          </a:bodyPr>
          <a:lstStyle/>
          <a:p>
            <a:r>
              <a:rPr lang="en-US" dirty="0"/>
              <a:t>Using </a:t>
            </a:r>
            <a:r>
              <a:rPr lang="en-US" dirty="0" err="1"/>
              <a:t>Pyhton</a:t>
            </a:r>
            <a:r>
              <a:rPr lang="en-US" dirty="0"/>
              <a:t>, SQL and Excel together we are able to create a pull between different types of data to form informative charts, spreadsheets and files. Although we used weather data for this project, we can use the same process for a multitude of different types of data.</a:t>
            </a:r>
          </a:p>
        </p:txBody>
      </p:sp>
    </p:spTree>
    <p:extLst>
      <p:ext uri="{BB962C8B-B14F-4D97-AF65-F5344CB8AC3E}">
        <p14:creationId xmlns:p14="http://schemas.microsoft.com/office/powerpoint/2010/main" val="3790695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36CEED-EE0B-4404-8C50-EF4AB0601D77}"/>
              </a:ext>
            </a:extLst>
          </p:cNvPr>
          <p:cNvSpPr>
            <a:spLocks noGrp="1"/>
          </p:cNvSpPr>
          <p:nvPr>
            <p:ph type="body" sz="quarter" idx="12"/>
          </p:nvPr>
        </p:nvSpPr>
        <p:spPr>
          <a:xfrm>
            <a:off x="3309143" y="649922"/>
            <a:ext cx="5167313" cy="518795"/>
          </a:xfrm>
        </p:spPr>
        <p:txBody>
          <a:bodyPr/>
          <a:lstStyle/>
          <a:p>
            <a:r>
              <a:rPr lang="en-US" dirty="0"/>
              <a:t>Project Challenges</a:t>
            </a:r>
          </a:p>
        </p:txBody>
      </p:sp>
      <p:sp>
        <p:nvSpPr>
          <p:cNvPr id="11" name="TextBox 10">
            <a:extLst>
              <a:ext uri="{FF2B5EF4-FFF2-40B4-BE49-F238E27FC236}">
                <a16:creationId xmlns:a16="http://schemas.microsoft.com/office/drawing/2014/main" id="{03755C96-D0B9-4363-890F-57FD92D7E412}"/>
              </a:ext>
            </a:extLst>
          </p:cNvPr>
          <p:cNvSpPr txBox="1"/>
          <p:nvPr/>
        </p:nvSpPr>
        <p:spPr>
          <a:xfrm>
            <a:off x="2336800" y="1789043"/>
            <a:ext cx="7518400" cy="1200329"/>
          </a:xfrm>
          <a:prstGeom prst="rect">
            <a:avLst/>
          </a:prstGeom>
          <a:noFill/>
        </p:spPr>
        <p:txBody>
          <a:bodyPr wrap="square" rtlCol="0">
            <a:spAutoFit/>
          </a:bodyPr>
          <a:lstStyle/>
          <a:p>
            <a:r>
              <a:rPr lang="en-US" dirty="0"/>
              <a:t>This project was all around an enjoyable experience. I didn’t find any hard challenges that I wasn’t able to quickly and effectively resolve. </a:t>
            </a:r>
          </a:p>
          <a:p>
            <a:r>
              <a:rPr lang="en-US" dirty="0"/>
              <a:t>There we a few stumbling blocks resulting from improper file location placements. Those were easily resolved. </a:t>
            </a:r>
          </a:p>
        </p:txBody>
      </p:sp>
    </p:spTree>
    <p:extLst>
      <p:ext uri="{BB962C8B-B14F-4D97-AF65-F5344CB8AC3E}">
        <p14:creationId xmlns:p14="http://schemas.microsoft.com/office/powerpoint/2010/main" val="3289421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8F87408-3211-44BB-9411-46EE59FA70A7}"/>
              </a:ext>
            </a:extLst>
          </p:cNvPr>
          <p:cNvSpPr>
            <a:spLocks noGrp="1"/>
          </p:cNvSpPr>
          <p:nvPr>
            <p:ph type="body" sz="quarter" idx="12"/>
          </p:nvPr>
        </p:nvSpPr>
        <p:spPr>
          <a:xfrm>
            <a:off x="3512343" y="358375"/>
            <a:ext cx="5167313" cy="518795"/>
          </a:xfrm>
        </p:spPr>
        <p:txBody>
          <a:bodyPr/>
          <a:lstStyle/>
          <a:p>
            <a:r>
              <a:rPr lang="en-US" dirty="0"/>
              <a:t>Skills Obtained</a:t>
            </a:r>
          </a:p>
        </p:txBody>
      </p:sp>
      <p:sp>
        <p:nvSpPr>
          <p:cNvPr id="11" name="TextBox 10">
            <a:extLst>
              <a:ext uri="{FF2B5EF4-FFF2-40B4-BE49-F238E27FC236}">
                <a16:creationId xmlns:a16="http://schemas.microsoft.com/office/drawing/2014/main" id="{35E8B190-D82F-43A4-BE4A-05D49AD1BCAE}"/>
              </a:ext>
            </a:extLst>
          </p:cNvPr>
          <p:cNvSpPr txBox="1"/>
          <p:nvPr/>
        </p:nvSpPr>
        <p:spPr>
          <a:xfrm>
            <a:off x="3845338" y="2067338"/>
            <a:ext cx="450132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Moderate knowledge of Python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SQL Query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Extraction and processing of database files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Chart generation with Excel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Plot generations in Python</a:t>
            </a:r>
          </a:p>
        </p:txBody>
      </p:sp>
    </p:spTree>
    <p:extLst>
      <p:ext uri="{BB962C8B-B14F-4D97-AF65-F5344CB8AC3E}">
        <p14:creationId xmlns:p14="http://schemas.microsoft.com/office/powerpoint/2010/main" val="387834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dirty="0">
                <a:solidFill>
                  <a:schemeClr val="bg1"/>
                </a:solidFill>
              </a:rPr>
              <a:t>Overview</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p:txBody>
          <a:bodyPr/>
          <a:lstStyle/>
          <a:p>
            <a:r>
              <a:rPr lang="en-US" dirty="0">
                <a:solidFill>
                  <a:schemeClr val="bg1"/>
                </a:solidFill>
              </a:rPr>
              <a:t>Utilizing Anaconda3, Spyder and online resources to create a weather data bank using Python, SQL and Excel.  </a:t>
            </a:r>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594519" y="1"/>
            <a:ext cx="11002962" cy="1623218"/>
          </a:xfrm>
        </p:spPr>
        <p:txBody>
          <a:bodyPr anchor="ctr">
            <a:normAutofit/>
          </a:bodyPr>
          <a:lstStyle/>
          <a:p>
            <a:r>
              <a:rPr lang="en-US" sz="4800" dirty="0">
                <a:solidFill>
                  <a:schemeClr val="bg1"/>
                </a:solidFill>
              </a:rPr>
              <a:t>Week two</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1"/>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17705" r="-2" b="27270"/>
          <a:stretch/>
        </p:blipFill>
        <p:spPr>
          <a:xfrm>
            <a:off x="6578601" y="1638300"/>
            <a:ext cx="5156200" cy="1892300"/>
          </a:xfrm>
          <a:noFill/>
        </p:spPr>
      </p:pic>
      <p:sp>
        <p:nvSpPr>
          <p:cNvPr id="9" name="Content Placeholder 8">
            <a:extLst>
              <a:ext uri="{FF2B5EF4-FFF2-40B4-BE49-F238E27FC236}">
                <a16:creationId xmlns:a16="http://schemas.microsoft.com/office/drawing/2014/main" id="{256319DF-036A-473B-95D3-C5F6FF849FD4}"/>
              </a:ext>
            </a:extLst>
          </p:cNvPr>
          <p:cNvSpPr>
            <a:spLocks noGrp="1"/>
          </p:cNvSpPr>
          <p:nvPr>
            <p:ph sz="half" idx="2"/>
          </p:nvPr>
        </p:nvSpPr>
        <p:spPr>
          <a:xfrm>
            <a:off x="6613456" y="4429159"/>
            <a:ext cx="5157787" cy="2039144"/>
          </a:xfrm>
        </p:spPr>
        <p:txBody>
          <a:bodyPr>
            <a:normAutofit/>
          </a:bodyPr>
          <a:lstStyle/>
          <a:p>
            <a:pPr marL="0" indent="0">
              <a:buNone/>
            </a:pPr>
            <a:r>
              <a:rPr lang="en-US" sz="1400" dirty="0">
                <a:solidFill>
                  <a:schemeClr val="bg1"/>
                </a:solidFill>
              </a:rPr>
              <a:t>Week one focuses planning and preparation. This includes developing the flow chart and downloading the NOAA-SDK library .</a:t>
            </a:r>
          </a:p>
          <a:p>
            <a:pPr marL="0" indent="0">
              <a:buNone/>
            </a:pPr>
            <a:endParaRPr lang="en-US" sz="1400"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12"/>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a:t>
            </a:fld>
            <a:endParaRPr lang="en-US"/>
          </a:p>
        </p:txBody>
      </p:sp>
      <p:sp>
        <p:nvSpPr>
          <p:cNvPr id="13" name="Text Placeholder 6">
            <a:extLst>
              <a:ext uri="{FF2B5EF4-FFF2-40B4-BE49-F238E27FC236}">
                <a16:creationId xmlns:a16="http://schemas.microsoft.com/office/drawing/2014/main" id="{566FBE64-3513-4B00-9501-D0AA5DD3EBFC}"/>
              </a:ext>
            </a:extLst>
          </p:cNvPr>
          <p:cNvSpPr txBox="1">
            <a:spLocks/>
          </p:cNvSpPr>
          <p:nvPr/>
        </p:nvSpPr>
        <p:spPr>
          <a:xfrm>
            <a:off x="6523349" y="3706496"/>
            <a:ext cx="5266703" cy="518795"/>
          </a:xfrm>
          <a:prstGeom prst="rect">
            <a:avLst/>
          </a:prstGeom>
          <a:gradFill flip="none" rotWithShape="1">
            <a:gsLst>
              <a:gs pos="0">
                <a:srgbClr val="01023B"/>
              </a:gs>
              <a:gs pos="100000">
                <a:srgbClr val="E99757">
                  <a:lumMod val="97000"/>
                  <a:lumOff val="3000"/>
                </a:srgbClr>
              </a:gs>
              <a:gs pos="50000">
                <a:srgbClr val="A53F52"/>
              </a:gs>
            </a:gsLst>
            <a:lin ang="10800000" scaled="1"/>
            <a:tileRect/>
          </a:gradFill>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800" kern="1200" cap="all" baseline="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sz="1800" dirty="0">
                <a:solidFill>
                  <a:schemeClr val="bg1"/>
                </a:solidFill>
              </a:rPr>
              <a:t>Prepare for transfer of Weather Data</a:t>
            </a:r>
          </a:p>
        </p:txBody>
      </p:sp>
      <p:sp>
        <p:nvSpPr>
          <p:cNvPr id="16" name="Rectangle: Rounded Corners 15">
            <a:extLst>
              <a:ext uri="{FF2B5EF4-FFF2-40B4-BE49-F238E27FC236}">
                <a16:creationId xmlns:a16="http://schemas.microsoft.com/office/drawing/2014/main" id="{77E56E6B-6EB2-4764-BF3D-D8EC0BD16A5A}"/>
              </a:ext>
            </a:extLst>
          </p:cNvPr>
          <p:cNvSpPr/>
          <p:nvPr/>
        </p:nvSpPr>
        <p:spPr>
          <a:xfrm>
            <a:off x="2075935" y="1107555"/>
            <a:ext cx="1415602" cy="515664"/>
          </a:xfrm>
          <a:prstGeom prst="roundRect">
            <a:avLst/>
          </a:prstGeom>
          <a:solidFill>
            <a:srgbClr val="00B050"/>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Calibri" panose="020F0502020204030204" pitchFamily="34" charset="0"/>
                <a:cs typeface="Times New Roman" panose="02020603050405020304" pitchFamily="18" charset="0"/>
              </a:rPr>
              <a:t>Start</a:t>
            </a:r>
            <a:endParaRPr kumimoji="0" lang="en-US" sz="1100" b="0" i="0" u="none" strike="noStrike" kern="0" cap="none" spc="0" normalizeH="0" baseline="0" noProof="0">
              <a:ln>
                <a:noFill/>
              </a:ln>
              <a:solidFill>
                <a:prstClr val="white"/>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281E9545-6EDC-40F1-8D10-085A0234762B}"/>
              </a:ext>
            </a:extLst>
          </p:cNvPr>
          <p:cNvSpPr/>
          <p:nvPr/>
        </p:nvSpPr>
        <p:spPr>
          <a:xfrm>
            <a:off x="1728125" y="1786082"/>
            <a:ext cx="2058268" cy="515664"/>
          </a:xfrm>
          <a:prstGeom prst="rect">
            <a:avLst/>
          </a:prstGeom>
          <a:solidFill>
            <a:srgbClr val="0070C0"/>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panose="020F0502020204030204"/>
                <a:ea typeface="Calibri" panose="020F0502020204030204" pitchFamily="34" charset="0"/>
                <a:cs typeface="Times New Roman" panose="02020603050405020304" pitchFamily="18" charset="0"/>
              </a:rPr>
              <a:t>Install Python</a:t>
            </a:r>
          </a:p>
        </p:txBody>
      </p:sp>
      <p:sp>
        <p:nvSpPr>
          <p:cNvPr id="20" name="Rectangle 19">
            <a:extLst>
              <a:ext uri="{FF2B5EF4-FFF2-40B4-BE49-F238E27FC236}">
                <a16:creationId xmlns:a16="http://schemas.microsoft.com/office/drawing/2014/main" id="{B16C40EA-B651-4EB4-877A-F36BDF09974F}"/>
              </a:ext>
            </a:extLst>
          </p:cNvPr>
          <p:cNvSpPr/>
          <p:nvPr/>
        </p:nvSpPr>
        <p:spPr>
          <a:xfrm>
            <a:off x="1317735" y="2469037"/>
            <a:ext cx="2824783" cy="515664"/>
          </a:xfrm>
          <a:prstGeom prst="rect">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200" dirty="0">
                <a:solidFill>
                  <a:srgbClr val="FFFFFF"/>
                </a:solidFill>
                <a:ea typeface="Calibri" panose="020F0502020204030204" pitchFamily="34" charset="0"/>
                <a:cs typeface="Times New Roman" panose="02020603050405020304" pitchFamily="18" charset="0"/>
              </a:rPr>
              <a:t>Download weather data to a database</a:t>
            </a:r>
            <a:endParaRPr lang="en-US" sz="1200" dirty="0">
              <a:solidFill>
                <a:prstClr val="black"/>
              </a:solidFill>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C885A2F6-1720-4FD4-8421-770BCC5E78C5}"/>
              </a:ext>
            </a:extLst>
          </p:cNvPr>
          <p:cNvSpPr/>
          <p:nvPr/>
        </p:nvSpPr>
        <p:spPr>
          <a:xfrm>
            <a:off x="1313290" y="3147564"/>
            <a:ext cx="2828890" cy="569930"/>
          </a:xfrm>
          <a:prstGeom prst="rect">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200" dirty="0">
                <a:solidFill>
                  <a:srgbClr val="FFFFFF"/>
                </a:solidFill>
                <a:ea typeface="Calibri" panose="020F0502020204030204" pitchFamily="34" charset="0"/>
                <a:cs typeface="Times New Roman" panose="02020603050405020304" pitchFamily="18" charset="0"/>
              </a:rPr>
              <a:t>Extract weather data from the database into a python comma separated file.</a:t>
            </a:r>
            <a:endParaRPr lang="en-US" sz="1200" dirty="0">
              <a:solidFill>
                <a:prstClr val="black"/>
              </a:solidFill>
              <a:ea typeface="Calibri" panose="020F0502020204030204" pitchFamily="34" charset="0"/>
              <a:cs typeface="Times New Roman" panose="02020603050405020304" pitchFamily="18" charset="0"/>
            </a:endParaRPr>
          </a:p>
        </p:txBody>
      </p:sp>
      <p:sp>
        <p:nvSpPr>
          <p:cNvPr id="25" name="Rectangle 24">
            <a:extLst>
              <a:ext uri="{FF2B5EF4-FFF2-40B4-BE49-F238E27FC236}">
                <a16:creationId xmlns:a16="http://schemas.microsoft.com/office/drawing/2014/main" id="{586CFF16-FC54-46DB-BAF7-E1272CAA1660}"/>
              </a:ext>
            </a:extLst>
          </p:cNvPr>
          <p:cNvSpPr/>
          <p:nvPr/>
        </p:nvSpPr>
        <p:spPr>
          <a:xfrm>
            <a:off x="1289160" y="3876776"/>
            <a:ext cx="2851183" cy="515664"/>
          </a:xfrm>
          <a:prstGeom prst="rect">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200" dirty="0">
                <a:solidFill>
                  <a:srgbClr val="FFFFFF"/>
                </a:solidFill>
                <a:ea typeface="Calibri" panose="020F0502020204030204" pitchFamily="34" charset="0"/>
                <a:cs typeface="Times New Roman" panose="02020603050405020304" pitchFamily="18" charset="0"/>
              </a:rPr>
              <a:t>Cleanse the weather data.</a:t>
            </a:r>
            <a:endParaRPr lang="en-US" sz="1200" dirty="0">
              <a:solidFill>
                <a:prstClr val="black"/>
              </a:solidFill>
              <a:ea typeface="Calibri" panose="020F050202020403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17AA7DBB-CE21-4410-B1D9-3BABC088EC49}"/>
              </a:ext>
            </a:extLst>
          </p:cNvPr>
          <p:cNvSpPr/>
          <p:nvPr/>
        </p:nvSpPr>
        <p:spPr>
          <a:xfrm>
            <a:off x="1289160" y="4605987"/>
            <a:ext cx="2859396" cy="559753"/>
          </a:xfrm>
          <a:prstGeom prst="rect">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200" dirty="0">
                <a:solidFill>
                  <a:srgbClr val="FFFFFF"/>
                </a:solidFill>
                <a:ea typeface="Calibri" panose="020F0502020204030204" pitchFamily="34" charset="0"/>
                <a:cs typeface="Times New Roman" panose="02020603050405020304" pitchFamily="18" charset="0"/>
              </a:rPr>
              <a:t>Manipulate data using Excel.</a:t>
            </a:r>
            <a:endParaRPr lang="en-US" sz="1200" dirty="0">
              <a:solidFill>
                <a:prstClr val="black"/>
              </a:solidFill>
              <a:ea typeface="Calibri" panose="020F0502020204030204" pitchFamily="34" charset="0"/>
              <a:cs typeface="Times New Roman" panose="02020603050405020304" pitchFamily="18" charset="0"/>
            </a:endParaRPr>
          </a:p>
        </p:txBody>
      </p:sp>
      <p:sp>
        <p:nvSpPr>
          <p:cNvPr id="27" name="Rectangle 26">
            <a:extLst>
              <a:ext uri="{FF2B5EF4-FFF2-40B4-BE49-F238E27FC236}">
                <a16:creationId xmlns:a16="http://schemas.microsoft.com/office/drawing/2014/main" id="{3A0C9B07-6989-48FB-949F-3566F58E3C84}"/>
              </a:ext>
            </a:extLst>
          </p:cNvPr>
          <p:cNvSpPr/>
          <p:nvPr/>
        </p:nvSpPr>
        <p:spPr>
          <a:xfrm>
            <a:off x="1279635" y="5376379"/>
            <a:ext cx="2859983" cy="592310"/>
          </a:xfrm>
          <a:prstGeom prst="rect">
            <a:avLst/>
          </a:prstGeom>
          <a:solidFill>
            <a:srgbClr val="4472C4"/>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200" dirty="0">
                <a:solidFill>
                  <a:srgbClr val="FFFFFF"/>
                </a:solidFill>
                <a:ea typeface="Calibri" panose="020F0502020204030204" pitchFamily="34" charset="0"/>
                <a:cs typeface="Times New Roman" panose="02020603050405020304" pitchFamily="18" charset="0"/>
              </a:rPr>
              <a:t>Develop graphical models using pythons analytic modules.</a:t>
            </a:r>
            <a:endParaRPr lang="en-US" sz="1200" dirty="0">
              <a:solidFill>
                <a:prstClr val="black"/>
              </a:solidFill>
              <a:ea typeface="Calibri" panose="020F0502020204030204" pitchFamily="34" charset="0"/>
              <a:cs typeface="Times New Roman" panose="02020603050405020304" pitchFamily="18" charset="0"/>
            </a:endParaRPr>
          </a:p>
        </p:txBody>
      </p:sp>
      <p:sp>
        <p:nvSpPr>
          <p:cNvPr id="28" name="Rectangle: Rounded Corners 27">
            <a:extLst>
              <a:ext uri="{FF2B5EF4-FFF2-40B4-BE49-F238E27FC236}">
                <a16:creationId xmlns:a16="http://schemas.microsoft.com/office/drawing/2014/main" id="{71A328E6-085B-40B7-ADDD-1FF4E688B062}"/>
              </a:ext>
            </a:extLst>
          </p:cNvPr>
          <p:cNvSpPr/>
          <p:nvPr/>
        </p:nvSpPr>
        <p:spPr>
          <a:xfrm>
            <a:off x="1904325" y="6146770"/>
            <a:ext cx="1736800" cy="483612"/>
          </a:xfrm>
          <a:prstGeom prst="roundRect">
            <a:avLst/>
          </a:prstGeom>
          <a:solidFill>
            <a:srgbClr val="C00000"/>
          </a:solidFill>
          <a:ln w="12700"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en-US" sz="1600" b="0" i="0" u="none" strike="noStrike" kern="0" cap="none" spc="0" normalizeH="0" baseline="0" noProof="0">
                <a:ln>
                  <a:noFill/>
                </a:ln>
                <a:solidFill>
                  <a:prstClr val="white"/>
                </a:solidFill>
                <a:effectLst/>
                <a:uLnTx/>
                <a:uFillTx/>
                <a:latin typeface="Calibri" panose="020F0502020204030204"/>
                <a:ea typeface="Calibri" panose="020F0502020204030204" pitchFamily="34" charset="0"/>
                <a:cs typeface="Times New Roman" panose="02020603050405020304" pitchFamily="18" charset="0"/>
              </a:rPr>
              <a:t>Stop</a:t>
            </a:r>
            <a:endParaRPr kumimoji="0" lang="en-US" sz="1100" b="0" i="0" u="none" strike="noStrike" kern="0" cap="none" spc="0" normalizeH="0" baseline="0" noProof="0">
              <a:ln>
                <a:noFill/>
              </a:ln>
              <a:solidFill>
                <a:prstClr val="white"/>
              </a:solidFill>
              <a:effectLst/>
              <a:uLnTx/>
              <a:uFillTx/>
              <a:latin typeface="Calibri" panose="020F0502020204030204"/>
              <a:ea typeface="Calibri" panose="020F0502020204030204" pitchFamily="34"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B6B5E17C-AC42-4380-93DA-BBF22199BEEF}"/>
              </a:ext>
            </a:extLst>
          </p:cNvPr>
          <p:cNvCxnSpPr>
            <a:cxnSpLocks/>
          </p:cNvCxnSpPr>
          <p:nvPr/>
        </p:nvCxnSpPr>
        <p:spPr>
          <a:xfrm>
            <a:off x="2840001" y="2197291"/>
            <a:ext cx="0" cy="300500"/>
          </a:xfrm>
          <a:prstGeom prst="straightConnector1">
            <a:avLst/>
          </a:prstGeom>
          <a:noFill/>
          <a:ln w="6350" cap="flat" cmpd="sng" algn="ctr">
            <a:solidFill>
              <a:srgbClr val="4472C4"/>
            </a:solidFill>
            <a:prstDash val="solid"/>
            <a:miter lim="800000"/>
            <a:tailEnd type="triangle"/>
          </a:ln>
          <a:effectLst/>
        </p:spPr>
      </p:cxnSp>
      <p:cxnSp>
        <p:nvCxnSpPr>
          <p:cNvPr id="30" name="Straight Arrow Connector 29">
            <a:extLst>
              <a:ext uri="{FF2B5EF4-FFF2-40B4-BE49-F238E27FC236}">
                <a16:creationId xmlns:a16="http://schemas.microsoft.com/office/drawing/2014/main" id="{439BBF69-EA9A-472B-80A8-94278A1E5314}"/>
              </a:ext>
            </a:extLst>
          </p:cNvPr>
          <p:cNvCxnSpPr>
            <a:cxnSpLocks/>
          </p:cNvCxnSpPr>
          <p:nvPr/>
        </p:nvCxnSpPr>
        <p:spPr>
          <a:xfrm>
            <a:off x="2819407" y="4358411"/>
            <a:ext cx="0" cy="300500"/>
          </a:xfrm>
          <a:prstGeom prst="straightConnector1">
            <a:avLst/>
          </a:prstGeom>
          <a:noFill/>
          <a:ln w="6350" cap="flat" cmpd="sng" algn="ctr">
            <a:solidFill>
              <a:srgbClr val="4472C4"/>
            </a:solidFill>
            <a:prstDash val="solid"/>
            <a:miter lim="800000"/>
            <a:tailEnd type="triangle"/>
          </a:ln>
          <a:effectLst/>
        </p:spPr>
      </p:cxnSp>
      <p:cxnSp>
        <p:nvCxnSpPr>
          <p:cNvPr id="31" name="Straight Arrow Connector 30">
            <a:extLst>
              <a:ext uri="{FF2B5EF4-FFF2-40B4-BE49-F238E27FC236}">
                <a16:creationId xmlns:a16="http://schemas.microsoft.com/office/drawing/2014/main" id="{E5855C06-6980-4E8F-B8CA-CB02795DA0C3}"/>
              </a:ext>
            </a:extLst>
          </p:cNvPr>
          <p:cNvCxnSpPr>
            <a:cxnSpLocks/>
          </p:cNvCxnSpPr>
          <p:nvPr/>
        </p:nvCxnSpPr>
        <p:spPr>
          <a:xfrm>
            <a:off x="2843503" y="2866894"/>
            <a:ext cx="0" cy="300500"/>
          </a:xfrm>
          <a:prstGeom prst="straightConnector1">
            <a:avLst/>
          </a:prstGeom>
          <a:noFill/>
          <a:ln w="6350" cap="flat" cmpd="sng" algn="ctr">
            <a:solidFill>
              <a:srgbClr val="4472C4"/>
            </a:solidFill>
            <a:prstDash val="solid"/>
            <a:miter lim="800000"/>
            <a:tailEnd type="triangle"/>
          </a:ln>
          <a:effectLst/>
        </p:spPr>
      </p:cxnSp>
      <p:cxnSp>
        <p:nvCxnSpPr>
          <p:cNvPr id="32" name="Straight Arrow Connector 31">
            <a:extLst>
              <a:ext uri="{FF2B5EF4-FFF2-40B4-BE49-F238E27FC236}">
                <a16:creationId xmlns:a16="http://schemas.microsoft.com/office/drawing/2014/main" id="{C1831E41-3AE0-4E1B-A9D3-F8B1AB95FA49}"/>
              </a:ext>
            </a:extLst>
          </p:cNvPr>
          <p:cNvCxnSpPr>
            <a:cxnSpLocks/>
          </p:cNvCxnSpPr>
          <p:nvPr/>
        </p:nvCxnSpPr>
        <p:spPr>
          <a:xfrm>
            <a:off x="2844275" y="1505412"/>
            <a:ext cx="0" cy="300500"/>
          </a:xfrm>
          <a:prstGeom prst="straightConnector1">
            <a:avLst/>
          </a:prstGeom>
          <a:noFill/>
          <a:ln w="6350" cap="flat" cmpd="sng" algn="ctr">
            <a:solidFill>
              <a:srgbClr val="4472C4"/>
            </a:solidFill>
            <a:prstDash val="solid"/>
            <a:miter lim="800000"/>
            <a:tailEnd type="triangle"/>
          </a:ln>
          <a:effectLst/>
        </p:spPr>
      </p:cxnSp>
      <p:cxnSp>
        <p:nvCxnSpPr>
          <p:cNvPr id="33" name="Straight Arrow Connector 32">
            <a:extLst>
              <a:ext uri="{FF2B5EF4-FFF2-40B4-BE49-F238E27FC236}">
                <a16:creationId xmlns:a16="http://schemas.microsoft.com/office/drawing/2014/main" id="{1381FC4E-5E83-43DD-83E4-A483C2C19BA6}"/>
              </a:ext>
            </a:extLst>
          </p:cNvPr>
          <p:cNvCxnSpPr>
            <a:cxnSpLocks/>
          </p:cNvCxnSpPr>
          <p:nvPr/>
        </p:nvCxnSpPr>
        <p:spPr>
          <a:xfrm>
            <a:off x="2819407" y="5128802"/>
            <a:ext cx="0" cy="300500"/>
          </a:xfrm>
          <a:prstGeom prst="straightConnector1">
            <a:avLst/>
          </a:prstGeom>
          <a:noFill/>
          <a:ln w="6350" cap="flat" cmpd="sng" algn="ctr">
            <a:solidFill>
              <a:srgbClr val="4472C4"/>
            </a:solidFill>
            <a:prstDash val="solid"/>
            <a:miter lim="800000"/>
            <a:tailEnd type="triangle"/>
          </a:ln>
          <a:effectLst/>
        </p:spPr>
      </p:cxnSp>
      <p:cxnSp>
        <p:nvCxnSpPr>
          <p:cNvPr id="34" name="Straight Arrow Connector 33">
            <a:extLst>
              <a:ext uri="{FF2B5EF4-FFF2-40B4-BE49-F238E27FC236}">
                <a16:creationId xmlns:a16="http://schemas.microsoft.com/office/drawing/2014/main" id="{E1CDE66A-D8A7-4B9B-AF37-ABBB0F7EF9F9}"/>
              </a:ext>
            </a:extLst>
          </p:cNvPr>
          <p:cNvCxnSpPr>
            <a:cxnSpLocks/>
          </p:cNvCxnSpPr>
          <p:nvPr/>
        </p:nvCxnSpPr>
        <p:spPr>
          <a:xfrm>
            <a:off x="2836655" y="5868737"/>
            <a:ext cx="0" cy="300500"/>
          </a:xfrm>
          <a:prstGeom prst="straightConnector1">
            <a:avLst/>
          </a:prstGeom>
          <a:noFill/>
          <a:ln w="6350" cap="flat" cmpd="sng" algn="ctr">
            <a:solidFill>
              <a:srgbClr val="4472C4"/>
            </a:solidFill>
            <a:prstDash val="solid"/>
            <a:miter lim="800000"/>
            <a:tailEnd type="triangle"/>
          </a:ln>
          <a:effectLst/>
        </p:spPr>
      </p:cxnSp>
      <p:cxnSp>
        <p:nvCxnSpPr>
          <p:cNvPr id="35" name="Straight Arrow Connector 34">
            <a:extLst>
              <a:ext uri="{FF2B5EF4-FFF2-40B4-BE49-F238E27FC236}">
                <a16:creationId xmlns:a16="http://schemas.microsoft.com/office/drawing/2014/main" id="{E99FEC4C-D739-4C7C-AC31-0864DD15C710}"/>
              </a:ext>
            </a:extLst>
          </p:cNvPr>
          <p:cNvCxnSpPr>
            <a:cxnSpLocks/>
          </p:cNvCxnSpPr>
          <p:nvPr/>
        </p:nvCxnSpPr>
        <p:spPr>
          <a:xfrm>
            <a:off x="2819407" y="3596106"/>
            <a:ext cx="0" cy="300500"/>
          </a:xfrm>
          <a:prstGeom prst="straightConnector1">
            <a:avLst/>
          </a:prstGeom>
          <a:noFill/>
          <a:ln w="6350" cap="flat" cmpd="sng" algn="ctr">
            <a:solidFill>
              <a:srgbClr val="4472C4"/>
            </a:solidFill>
            <a:prstDash val="solid"/>
            <a:miter lim="800000"/>
            <a:tailEnd type="triangle"/>
          </a:ln>
          <a:effectLst/>
        </p:spPr>
      </p:cxn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370" r="20370"/>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7693729" y="661634"/>
            <a:ext cx="2834640" cy="365125"/>
          </a:xfrm>
        </p:spPr>
        <p:txBody>
          <a:bodyPr/>
          <a:lstStyle/>
          <a:p>
            <a:r>
              <a:rPr lang="en-US" dirty="0"/>
              <a:t>Installation of </a:t>
            </a:r>
            <a:r>
              <a:rPr lang="en-US" dirty="0" err="1"/>
              <a:t>noaa-sdk</a:t>
            </a:r>
            <a:r>
              <a:rPr lang="en-US" dirty="0"/>
              <a:t> library</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4</a:t>
            </a:fld>
            <a:endParaRPr lang="en-US" dirty="0"/>
          </a:p>
        </p:txBody>
      </p:sp>
      <p:pic>
        <p:nvPicPr>
          <p:cNvPr id="4" name="Picture 3">
            <a:extLst>
              <a:ext uri="{FF2B5EF4-FFF2-40B4-BE49-F238E27FC236}">
                <a16:creationId xmlns:a16="http://schemas.microsoft.com/office/drawing/2014/main" id="{5163CFC4-4C7C-4B3C-8BCA-9A3A1F9EDE46}"/>
              </a:ext>
            </a:extLst>
          </p:cNvPr>
          <p:cNvPicPr>
            <a:picLocks noChangeAspect="1"/>
          </p:cNvPicPr>
          <p:nvPr/>
        </p:nvPicPr>
        <p:blipFill>
          <a:blip r:embed="rId4"/>
          <a:stretch>
            <a:fillRect/>
          </a:stretch>
        </p:blipFill>
        <p:spPr>
          <a:xfrm>
            <a:off x="5817741" y="1765768"/>
            <a:ext cx="6119372" cy="4292472"/>
          </a:xfrm>
          <a:prstGeom prst="rect">
            <a:avLst/>
          </a:prstGeom>
        </p:spPr>
      </p:pic>
    </p:spTree>
    <p:extLst>
      <p:ext uri="{BB962C8B-B14F-4D97-AF65-F5344CB8AC3E}">
        <p14:creationId xmlns:p14="http://schemas.microsoft.com/office/powerpoint/2010/main" val="2944765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481029" y="4230063"/>
            <a:ext cx="3818051" cy="1291348"/>
          </a:xfrm>
        </p:spPr>
        <p:txBody>
          <a:bodyPr vert="horz" lIns="91440" tIns="45720" rIns="91440" bIns="45720" rtlCol="0" anchor="b">
            <a:normAutofit/>
          </a:bodyPr>
          <a:lstStyle/>
          <a:p>
            <a:pPr algn="l">
              <a:lnSpc>
                <a:spcPct val="90000"/>
              </a:lnSpc>
            </a:pPr>
            <a:r>
              <a:rPr lang="en-US" dirty="0"/>
              <a:t>Week three</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8970819" y="6356350"/>
            <a:ext cx="2743200" cy="365125"/>
          </a:xfrm>
        </p:spPr>
        <p:txBody>
          <a:bodyPr vert="horz" lIns="91440" tIns="45720" rIns="91440" bIns="45720" rtlCol="0" anchor="ctr">
            <a:normAutofit/>
          </a:bodyPr>
          <a:lstStyle/>
          <a:p>
            <a:pPr>
              <a:spcAft>
                <a:spcPts val="600"/>
              </a:spcAft>
              <a:defRPr/>
            </a:pPr>
            <a:fld id="{8C2E478F-E849-4A8C-AF1F-CBCC78A7CBFA}" type="slidenum">
              <a:rPr lang="en-US">
                <a:solidFill>
                  <a:schemeClr val="tx1"/>
                </a:solidFill>
                <a:latin typeface="Calibri" panose="020F0502020204030204"/>
              </a:rPr>
              <a:pPr>
                <a:spcAft>
                  <a:spcPts val="600"/>
                </a:spcAft>
                <a:defRPr/>
              </a:pPr>
              <a:t>5</a:t>
            </a:fld>
            <a:endParaRPr lang="en-US">
              <a:solidFill>
                <a:schemeClr val="tx1"/>
              </a:solidFill>
              <a:latin typeface="Calibri" panose="020F0502020204030204"/>
            </a:endParaRPr>
          </a:p>
        </p:txBody>
      </p:sp>
      <p:pic>
        <p:nvPicPr>
          <p:cNvPr id="5" name="Picture 4">
            <a:extLst>
              <a:ext uri="{FF2B5EF4-FFF2-40B4-BE49-F238E27FC236}">
                <a16:creationId xmlns:a16="http://schemas.microsoft.com/office/drawing/2014/main" id="{5F018F2C-2605-4924-83F5-28E4C3128C8A}"/>
              </a:ext>
            </a:extLst>
          </p:cNvPr>
          <p:cNvPicPr>
            <a:picLocks noChangeAspect="1"/>
          </p:cNvPicPr>
          <p:nvPr/>
        </p:nvPicPr>
        <p:blipFill>
          <a:blip r:embed="rId2"/>
          <a:stretch>
            <a:fillRect/>
          </a:stretch>
        </p:blipFill>
        <p:spPr>
          <a:xfrm>
            <a:off x="4257029" y="889687"/>
            <a:ext cx="7840113" cy="5379172"/>
          </a:xfrm>
          <a:prstGeom prst="rect">
            <a:avLst/>
          </a:prstGeom>
        </p:spPr>
      </p:pic>
      <p:sp>
        <p:nvSpPr>
          <p:cNvPr id="7" name="TextBox 6">
            <a:extLst>
              <a:ext uri="{FF2B5EF4-FFF2-40B4-BE49-F238E27FC236}">
                <a16:creationId xmlns:a16="http://schemas.microsoft.com/office/drawing/2014/main" id="{D2B2B5F6-4DEF-4490-9E3E-6660AF51515F}"/>
              </a:ext>
            </a:extLst>
          </p:cNvPr>
          <p:cNvSpPr txBox="1"/>
          <p:nvPr/>
        </p:nvSpPr>
        <p:spPr>
          <a:xfrm>
            <a:off x="639611" y="1165325"/>
            <a:ext cx="316944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focus for this week was create our weather data files that would be cleansed and used in our excel programs.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Here we have created a program within Spyder  to retrieve and store our data from the NOAA-SDK database from the previous week.</a:t>
            </a:r>
          </a:p>
        </p:txBody>
      </p:sp>
    </p:spTree>
    <p:extLst>
      <p:ext uri="{BB962C8B-B14F-4D97-AF65-F5344CB8AC3E}">
        <p14:creationId xmlns:p14="http://schemas.microsoft.com/office/powerpoint/2010/main" val="86947041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594519" y="684920"/>
            <a:ext cx="11002961"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Building the BuildWeatherDb.py  database file</a:t>
            </a:r>
            <a:endParaRPr lang="en-US" dirty="0"/>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p:txBody>
          <a:bodyPr/>
          <a:lstStyle/>
          <a:p>
            <a:fld id="{8C2E478F-E849-4A8C-AF1F-CBCC78A7CBFA}" type="slidenum">
              <a:rPr lang="en-US" smtClean="0"/>
              <a:t>6</a:t>
            </a:fld>
            <a:endParaRPr lang="en-US" dirty="0"/>
          </a:p>
        </p:txBody>
      </p:sp>
      <p:pic>
        <p:nvPicPr>
          <p:cNvPr id="3" name="Picture 2">
            <a:extLst>
              <a:ext uri="{FF2B5EF4-FFF2-40B4-BE49-F238E27FC236}">
                <a16:creationId xmlns:a16="http://schemas.microsoft.com/office/drawing/2014/main" id="{B138472B-F585-499A-8A1D-A302A3E30634}"/>
              </a:ext>
            </a:extLst>
          </p:cNvPr>
          <p:cNvPicPr>
            <a:picLocks noChangeAspect="1"/>
          </p:cNvPicPr>
          <p:nvPr/>
        </p:nvPicPr>
        <p:blipFill>
          <a:blip r:embed="rId2"/>
          <a:stretch>
            <a:fillRect/>
          </a:stretch>
        </p:blipFill>
        <p:spPr>
          <a:xfrm>
            <a:off x="143205" y="1742303"/>
            <a:ext cx="6408173" cy="4985805"/>
          </a:xfrm>
          <a:prstGeom prst="rect">
            <a:avLst/>
          </a:prstGeom>
        </p:spPr>
      </p:pic>
      <p:sp>
        <p:nvSpPr>
          <p:cNvPr id="5" name="TextBox 4">
            <a:extLst>
              <a:ext uri="{FF2B5EF4-FFF2-40B4-BE49-F238E27FC236}">
                <a16:creationId xmlns:a16="http://schemas.microsoft.com/office/drawing/2014/main" id="{93D52C07-8574-498C-8137-7A12BA1E7CD5}"/>
              </a:ext>
            </a:extLst>
          </p:cNvPr>
          <p:cNvSpPr txBox="1"/>
          <p:nvPr/>
        </p:nvSpPr>
        <p:spPr>
          <a:xfrm>
            <a:off x="2210574" y="1309254"/>
            <a:ext cx="8681607" cy="369332"/>
          </a:xfrm>
          <a:prstGeom prst="rect">
            <a:avLst/>
          </a:prstGeom>
          <a:noFill/>
        </p:spPr>
        <p:txBody>
          <a:bodyPr wrap="square" rtlCol="0">
            <a:spAutoFit/>
          </a:bodyPr>
          <a:lstStyle/>
          <a:p>
            <a:r>
              <a:rPr lang="en-US" dirty="0">
                <a:solidFill>
                  <a:schemeClr val="bg1"/>
                </a:solidFill>
              </a:rPr>
              <a:t>After running the program, we can see it was successful in creating our database files.</a:t>
            </a:r>
            <a:endParaRPr lang="en-US" dirty="0"/>
          </a:p>
        </p:txBody>
      </p:sp>
      <p:pic>
        <p:nvPicPr>
          <p:cNvPr id="7" name="Picture 6">
            <a:extLst>
              <a:ext uri="{FF2B5EF4-FFF2-40B4-BE49-F238E27FC236}">
                <a16:creationId xmlns:a16="http://schemas.microsoft.com/office/drawing/2014/main" id="{B96784C0-0B26-4335-96CD-6263DA810302}"/>
              </a:ext>
            </a:extLst>
          </p:cNvPr>
          <p:cNvPicPr>
            <a:picLocks noChangeAspect="1"/>
          </p:cNvPicPr>
          <p:nvPr/>
        </p:nvPicPr>
        <p:blipFill>
          <a:blip r:embed="rId3"/>
          <a:stretch>
            <a:fillRect/>
          </a:stretch>
        </p:blipFill>
        <p:spPr>
          <a:xfrm>
            <a:off x="6585740" y="1742304"/>
            <a:ext cx="5463054" cy="4985805"/>
          </a:xfrm>
          <a:prstGeom prst="rect">
            <a:avLst/>
          </a:prstGeom>
        </p:spPr>
      </p:pic>
      <p:cxnSp>
        <p:nvCxnSpPr>
          <p:cNvPr id="9" name="Straight Arrow Connector 8">
            <a:extLst>
              <a:ext uri="{FF2B5EF4-FFF2-40B4-BE49-F238E27FC236}">
                <a16:creationId xmlns:a16="http://schemas.microsoft.com/office/drawing/2014/main" id="{269C1F85-F7C2-4B5F-A173-FB01E5ED516F}"/>
              </a:ext>
            </a:extLst>
          </p:cNvPr>
          <p:cNvCxnSpPr/>
          <p:nvPr/>
        </p:nvCxnSpPr>
        <p:spPr>
          <a:xfrm flipH="1">
            <a:off x="8291444" y="3048000"/>
            <a:ext cx="503583" cy="0"/>
          </a:xfrm>
          <a:prstGeom prst="straightConnector1">
            <a:avLst/>
          </a:prstGeom>
          <a:ln>
            <a:solidFill>
              <a:schemeClr val="accent5">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095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4038600" y="406197"/>
            <a:ext cx="4114800" cy="421480"/>
          </a:xfrm>
        </p:spPr>
        <p:txBody>
          <a:bodyPr>
            <a:normAutofit fontScale="90000"/>
          </a:bodyPr>
          <a:lstStyle/>
          <a:p>
            <a:r>
              <a:rPr lang="en-US" dirty="0"/>
              <a:t>Week four- Extracting data with </a:t>
            </a:r>
            <a:r>
              <a:rPr lang="en-US" dirty="0" err="1"/>
              <a:t>SQl</a:t>
            </a:r>
            <a:r>
              <a:rPr lang="en-US" dirty="0"/>
              <a:t> query command</a:t>
            </a:r>
          </a:p>
        </p:txBody>
      </p:sp>
      <p:pic>
        <p:nvPicPr>
          <p:cNvPr id="3" name="Picture 2">
            <a:extLst>
              <a:ext uri="{FF2B5EF4-FFF2-40B4-BE49-F238E27FC236}">
                <a16:creationId xmlns:a16="http://schemas.microsoft.com/office/drawing/2014/main" id="{970889C1-40D0-415A-AB7B-E3E098008FE7}"/>
              </a:ext>
            </a:extLst>
          </p:cNvPr>
          <p:cNvPicPr>
            <a:picLocks noChangeAspect="1"/>
          </p:cNvPicPr>
          <p:nvPr/>
        </p:nvPicPr>
        <p:blipFill>
          <a:blip r:embed="rId4"/>
          <a:stretch>
            <a:fillRect/>
          </a:stretch>
        </p:blipFill>
        <p:spPr>
          <a:xfrm>
            <a:off x="117704" y="963038"/>
            <a:ext cx="7372593" cy="5774296"/>
          </a:xfrm>
          <a:prstGeom prst="rect">
            <a:avLst/>
          </a:prstGeom>
        </p:spPr>
      </p:pic>
      <p:sp>
        <p:nvSpPr>
          <p:cNvPr id="7" name="TextBox 6">
            <a:extLst>
              <a:ext uri="{FF2B5EF4-FFF2-40B4-BE49-F238E27FC236}">
                <a16:creationId xmlns:a16="http://schemas.microsoft.com/office/drawing/2014/main" id="{9C0C7A77-260A-4932-A9F8-C6B997F5FA50}"/>
              </a:ext>
            </a:extLst>
          </p:cNvPr>
          <p:cNvSpPr txBox="1"/>
          <p:nvPr/>
        </p:nvSpPr>
        <p:spPr>
          <a:xfrm>
            <a:off x="7858540" y="2510856"/>
            <a:ext cx="3547164" cy="1200329"/>
          </a:xfrm>
          <a:prstGeom prst="rect">
            <a:avLst/>
          </a:prstGeom>
          <a:noFill/>
        </p:spPr>
        <p:txBody>
          <a:bodyPr wrap="square" rtlCol="0">
            <a:spAutoFit/>
          </a:bodyPr>
          <a:lstStyle/>
          <a:p>
            <a:r>
              <a:rPr lang="en-US" dirty="0"/>
              <a:t>We used </a:t>
            </a:r>
            <a:r>
              <a:rPr lang="en-US" dirty="0" err="1"/>
              <a:t>SQLiteStudio</a:t>
            </a:r>
            <a:r>
              <a:rPr lang="en-US" dirty="0"/>
              <a:t> to run a SQL command to extract the data from  our BuildWeatherDb.py file database.</a:t>
            </a:r>
          </a:p>
        </p:txBody>
      </p:sp>
    </p:spTree>
    <p:extLst>
      <p:ext uri="{BB962C8B-B14F-4D97-AF65-F5344CB8AC3E}">
        <p14:creationId xmlns:p14="http://schemas.microsoft.com/office/powerpoint/2010/main" val="839779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p:txBody>
          <a:bodyPr/>
          <a:lstStyle/>
          <a:p>
            <a:fld id="{8C2E478F-E849-4A8C-AF1F-CBCC78A7CBFA}" type="slidenum">
              <a:rPr lang="en-US" smtClean="0"/>
              <a:t>8</a:t>
            </a:fld>
            <a:endParaRPr lang="en-US" dirty="0"/>
          </a:p>
        </p:txBody>
      </p:sp>
      <p:pic>
        <p:nvPicPr>
          <p:cNvPr id="21" name="Picture 20">
            <a:extLst>
              <a:ext uri="{FF2B5EF4-FFF2-40B4-BE49-F238E27FC236}">
                <a16:creationId xmlns:a16="http://schemas.microsoft.com/office/drawing/2014/main" id="{07B6D005-EA13-4593-8400-478FECE2817D}"/>
              </a:ext>
            </a:extLst>
          </p:cNvPr>
          <p:cNvPicPr>
            <a:picLocks noChangeAspect="1"/>
          </p:cNvPicPr>
          <p:nvPr/>
        </p:nvPicPr>
        <p:blipFill>
          <a:blip r:embed="rId3"/>
          <a:stretch>
            <a:fillRect/>
          </a:stretch>
        </p:blipFill>
        <p:spPr>
          <a:xfrm>
            <a:off x="292996" y="226779"/>
            <a:ext cx="6501774" cy="6519354"/>
          </a:xfrm>
          <a:prstGeom prst="rect">
            <a:avLst/>
          </a:prstGeom>
          <a:solidFill>
            <a:schemeClr val="tx1"/>
          </a:solidFill>
        </p:spPr>
      </p:pic>
      <p:sp>
        <p:nvSpPr>
          <p:cNvPr id="28" name="TextBox 27">
            <a:extLst>
              <a:ext uri="{FF2B5EF4-FFF2-40B4-BE49-F238E27FC236}">
                <a16:creationId xmlns:a16="http://schemas.microsoft.com/office/drawing/2014/main" id="{22D0A71D-DDE6-4444-914B-E4F0C781F731}"/>
              </a:ext>
            </a:extLst>
          </p:cNvPr>
          <p:cNvSpPr txBox="1"/>
          <p:nvPr/>
        </p:nvSpPr>
        <p:spPr>
          <a:xfrm>
            <a:off x="7465390" y="2809461"/>
            <a:ext cx="3043583" cy="923330"/>
          </a:xfrm>
          <a:prstGeom prst="rect">
            <a:avLst/>
          </a:prstGeom>
          <a:noFill/>
        </p:spPr>
        <p:txBody>
          <a:bodyPr wrap="square" rtlCol="0">
            <a:spAutoFit/>
          </a:bodyPr>
          <a:lstStyle/>
          <a:p>
            <a:r>
              <a:rPr lang="en-US" dirty="0">
                <a:solidFill>
                  <a:schemeClr val="bg1"/>
                </a:solidFill>
              </a:rPr>
              <a:t>Here we have narrowed our database down to the min and max temperatures recorded. </a:t>
            </a:r>
          </a:p>
        </p:txBody>
      </p:sp>
    </p:spTree>
    <p:extLst>
      <p:ext uri="{BB962C8B-B14F-4D97-AF65-F5344CB8AC3E}">
        <p14:creationId xmlns:p14="http://schemas.microsoft.com/office/powerpoint/2010/main" val="2720361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r>
              <a:rPr lang="en-US" dirty="0">
                <a:solidFill>
                  <a:schemeClr val="bg1"/>
                </a:solidFill>
              </a:rPr>
              <a:t>Week five</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950226" y="4201439"/>
            <a:ext cx="4165600" cy="365125"/>
          </a:xfrm>
        </p:spPr>
        <p:txBody>
          <a:bodyPr/>
          <a:lstStyle/>
          <a:p>
            <a:r>
              <a:rPr lang="en-US" spc="300" dirty="0"/>
              <a:t>Manipulating data with SQL and Python</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9</a:t>
            </a:fld>
            <a:endParaRPr lang="en-US" dirty="0"/>
          </a:p>
        </p:txBody>
      </p:sp>
    </p:spTree>
    <p:extLst>
      <p:ext uri="{BB962C8B-B14F-4D97-AF65-F5344CB8AC3E}">
        <p14:creationId xmlns:p14="http://schemas.microsoft.com/office/powerpoint/2010/main" val="3164405530"/>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57</TotalTime>
  <Words>658</Words>
  <Application>Microsoft Office PowerPoint</Application>
  <PresentationFormat>Widescreen</PresentationFormat>
  <Paragraphs>74</Paragraphs>
  <Slides>17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Wingdings</vt:lpstr>
      <vt:lpstr>Office Theme</vt:lpstr>
      <vt:lpstr>Programming with python</vt:lpstr>
      <vt:lpstr>Overview</vt:lpstr>
      <vt:lpstr>Week two</vt:lpstr>
      <vt:lpstr>PowerPoint Presentation</vt:lpstr>
      <vt:lpstr>Week three</vt:lpstr>
      <vt:lpstr>PowerPoint Presentation</vt:lpstr>
      <vt:lpstr>Week four- Extracting data with SQl query command</vt:lpstr>
      <vt:lpstr>PowerPoint Presentation</vt:lpstr>
      <vt:lpstr>Week five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with python</dc:title>
  <dc:creator>Kimberly Preece</dc:creator>
  <cp:lastModifiedBy>Kimberly Preece</cp:lastModifiedBy>
  <cp:revision>8</cp:revision>
  <dcterms:created xsi:type="dcterms:W3CDTF">2020-12-19T18:37:09Z</dcterms:created>
  <dcterms:modified xsi:type="dcterms:W3CDTF">2020-12-19T19:41:04Z</dcterms:modified>
</cp:coreProperties>
</file>